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8" Type="http://schemas.openxmlformats.org/officeDocument/2006/relationships/viewProps" Target="viewProps.xml" /><Relationship Id="rId97" Type="http://schemas.openxmlformats.org/officeDocument/2006/relationships/presProps" Target="presProps.xml" /><Relationship Id="rId1" Type="http://schemas.openxmlformats.org/officeDocument/2006/relationships/slideMaster" Target="slideMasters/slideMaster1.xml" /><Relationship Id="rId100" Type="http://schemas.openxmlformats.org/officeDocument/2006/relationships/tableStyles" Target="tableStyles.xml" /><Relationship Id="rId9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9.png" /><Relationship Id="rId2" Type="http://schemas.openxmlformats.org/officeDocument/2006/relationships/image" Target="../media/image18.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Squamous Cell Carcinoma of the Esophagus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a:p>
            <a:pPr lvl="0" indent="0" marL="0">
              <a:buNone/>
            </a:pPr>
            <a:r>
              <a:rPr>
                <a:hlinkClick r:id="rId2"/>
              </a:rPr>
              <a:t>Central Venous Port</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 Endoscopy after Chemo + Radiation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Endoscopy is performed to look for signs of persistent cancer</a:t>
                </a:r>
              </a:p>
              <a:p>
                <a:pPr lvl="0" indent="0" marL="0">
                  <a:buNone/>
                </a:pPr>
                <a:r>
                  <a:rPr/>
                  <a:t>Biopsies are negative in approximately 75% of cases</a:t>
                </a:r>
              </a:p>
              <a:p>
                <a:pPr lvl="0" indent="0" marL="0">
                  <a:buNone/>
                </a:pPr>
                <a:r>
                  <a:rPr/>
                  <a:t>Complete disappearance of cancer is only found in 40% of cases</a:t>
                </a:r>
              </a:p>
              <a:p>
                <a:pPr lvl="0" indent="0" marL="0">
                  <a:buNone/>
                </a:pPr>
                <a14:m>
                  <m:oMath xmlns:m="http://schemas.openxmlformats.org/officeDocument/2006/math">
                    <m:r>
                      <m:rPr>
                        <m:sty m:val="p"/>
                      </m:rPr>
                      <m:t>⇒</m:t>
                    </m:r>
                  </m:oMath>
                </a14:m>
                <a:r>
                  <a:rPr/>
                  <a:t> cancer cells can hide in the wall of the esophagus</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recommended for all patients who have:</a:t>
            </a:r>
          </a:p>
          <a:p>
            <a:pPr lvl="0"/>
            <a:r>
              <a:rPr/>
              <a:t>Biopsies showing cancer after chemo + radiation</a:t>
            </a:r>
          </a:p>
          <a:p>
            <a:pPr lvl="0"/>
            <a:r>
              <a:rPr/>
              <a:t>No signs of spread of disease on PET/CT scan</a:t>
            </a:r>
          </a:p>
          <a:p>
            <a:pPr lvl="0"/>
            <a:r>
              <a:rPr/>
              <a:t>Healthy enough to undergo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Squamous Cell Carcinoma</a:t>
            </a:r>
          </a:p>
        </p:txBody>
      </p:sp>
      <p:sp>
        <p:nvSpPr>
          <p:cNvPr id="3" name="Content Placeholder 2"/>
          <p:cNvSpPr>
            <a:spLocks noGrp="1"/>
          </p:cNvSpPr>
          <p:nvPr>
            <p:ph idx="1"/>
          </p:nvPr>
        </p:nvSpPr>
        <p:spPr/>
        <p:txBody>
          <a:bodyPr/>
          <a:lstStyle/>
          <a:p>
            <a:pPr lvl="0" indent="0" marL="0">
              <a:buNone/>
            </a:pPr>
            <a:r>
              <a:rPr/>
              <a:t>Surgery is also recommended for patients who:</a:t>
            </a:r>
          </a:p>
          <a:p>
            <a:pPr lvl="0"/>
            <a:r>
              <a:rPr/>
              <a:t>No signs of spread on disease on PET/CT scan</a:t>
            </a:r>
          </a:p>
          <a:p>
            <a:pPr lvl="0"/>
            <a:r>
              <a:rPr/>
              <a:t>Cancer in the lower part of the esophagus</a:t>
            </a:r>
          </a:p>
          <a:p>
            <a:pPr lvl="0"/>
            <a:r>
              <a:rPr/>
              <a:t>Healthy enough to undergo surgery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Surveillance if Surgery Not Performed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Upper endoscopy (EGD) every 3-6 months</a:t>
                </a:r>
              </a:p>
              <a:p>
                <a:pPr lvl="0"/>
                <a:r>
                  <a:rPr/>
                  <a:t>PET every 6 months</a:t>
                </a:r>
              </a:p>
              <a:p>
                <a:pPr lvl="0" indent="0" marL="0">
                  <a:buNone/>
                </a:pPr>
                <a14:m>
                  <m:oMath xmlns:m="http://schemas.openxmlformats.org/officeDocument/2006/math">
                    <m:r>
                      <m:rPr>
                        <m:sty m:val="p"/>
                      </m:rPr>
                      <m:t>⇒</m:t>
                    </m:r>
                  </m:oMath>
                </a14:m>
                <a:r>
                  <a:rPr/>
                  <a:t> Surgery if a recurrence in the esophagus is found</a:t>
                </a:r>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Squamous Cell Carcinoma of the Esophagus</dc:title>
  <dc:creator/>
  <cp:keywords/>
  <dcterms:created xsi:type="dcterms:W3CDTF">2025-02-24T21:24:28Z</dcterms:created>
  <dcterms:modified xsi:type="dcterms:W3CDTF">2025-02-24T21:24:28Z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